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1" r:id="rId4"/>
    <p:sldId id="256" r:id="rId5"/>
    <p:sldId id="265" r:id="rId6"/>
    <p:sldId id="266" r:id="rId7"/>
    <p:sldId id="286" r:id="rId8"/>
    <p:sldId id="268" r:id="rId9"/>
    <p:sldId id="270" r:id="rId10"/>
    <p:sldId id="285" r:id="rId11"/>
    <p:sldId id="289" r:id="rId12"/>
    <p:sldId id="275" r:id="rId13"/>
    <p:sldId id="290" r:id="rId14"/>
    <p:sldId id="279" r:id="rId15"/>
    <p:sldId id="280" r:id="rId16"/>
    <p:sldId id="281" r:id="rId17"/>
    <p:sldId id="282" r:id="rId18"/>
    <p:sldId id="287" r:id="rId19"/>
    <p:sldId id="288"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Afbeelding 4" descr="SAX_PPT_NL_Achtergro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691680" y="3573016"/>
            <a:ext cx="4968552" cy="1080120"/>
          </a:xfrm>
        </p:spPr>
        <p:txBody>
          <a:bodyPr>
            <a:noAutofit/>
          </a:bodyPr>
          <a:lstStyle>
            <a:lvl1pPr algn="l">
              <a:defRPr sz="3600" b="1">
                <a:solidFill>
                  <a:schemeClr val="bg1"/>
                </a:solidFill>
                <a:latin typeface="Lucida Sans Unicode" pitchFamily="34" charset="0"/>
                <a:cs typeface="Lucida Sans Unicode" pitchFamily="34" charset="0"/>
              </a:defRPr>
            </a:lvl1pPr>
          </a:lstStyle>
          <a:p>
            <a:r>
              <a:rPr lang="en-US" smtClean="0"/>
              <a:t>Click to edit Master title style</a:t>
            </a:r>
            <a:endParaRPr lang="en-US" dirty="0"/>
          </a:p>
        </p:txBody>
      </p:sp>
      <p:sp>
        <p:nvSpPr>
          <p:cNvPr id="3" name="Ondertitel 2"/>
          <p:cNvSpPr>
            <a:spLocks noGrp="1"/>
          </p:cNvSpPr>
          <p:nvPr>
            <p:ph type="subTitle" idx="1"/>
          </p:nvPr>
        </p:nvSpPr>
        <p:spPr>
          <a:xfrm>
            <a:off x="1691680" y="4581128"/>
            <a:ext cx="4960640" cy="1296144"/>
          </a:xfrm>
        </p:spPr>
        <p:txBody>
          <a:bodyPr>
            <a:normAutofit/>
          </a:bodyPr>
          <a:lstStyle>
            <a:lvl1pPr marL="0" indent="0" algn="l">
              <a:buNone/>
              <a:defRPr sz="2800" i="1">
                <a:solidFill>
                  <a:schemeClr val="bg1"/>
                </a:solidFill>
                <a:latin typeface="Lucida Sans Unicode" pitchFamily="34" charset="0"/>
                <a:cs typeface="Lucida Sans Unicod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943795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3/12/2015</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a:t>
            </a:fld>
            <a:endParaRPr lang="en-US"/>
          </a:p>
        </p:txBody>
      </p:sp>
    </p:spTree>
    <p:extLst>
      <p:ext uri="{BB962C8B-B14F-4D97-AF65-F5344CB8AC3E}">
        <p14:creationId xmlns:p14="http://schemas.microsoft.com/office/powerpoint/2010/main" val="256348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3/12/2015</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a:t>
            </a:fld>
            <a:endParaRPr lang="en-US"/>
          </a:p>
        </p:txBody>
      </p:sp>
    </p:spTree>
    <p:extLst>
      <p:ext uri="{BB962C8B-B14F-4D97-AF65-F5344CB8AC3E}">
        <p14:creationId xmlns:p14="http://schemas.microsoft.com/office/powerpoint/2010/main" val="25511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3/12/2015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3049045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3/12/2015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409998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DDCA158-D71C-4235-BDA4-326913EC9735}" type="datetimeFigureOut">
              <a:rPr lang="en-US" smtClean="0"/>
              <a:t>3/12/2015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164528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FDDCA158-D71C-4235-BDA4-326913EC9735}" type="datetimeFigureOut">
              <a:rPr lang="en-US" smtClean="0"/>
              <a:t>3/12/2015</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58646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FDDCA158-D71C-4235-BDA4-326913EC9735}" type="datetimeFigureOut">
              <a:rPr lang="en-US" smtClean="0"/>
              <a:t>3/12/2015</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247199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DDCA158-D71C-4235-BDA4-326913EC9735}" type="datetimeFigureOut">
              <a:rPr lang="en-US" smtClean="0"/>
              <a:t>3/12/2015</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2022934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DDCA158-D71C-4235-BDA4-326913EC9735}" type="datetimeFigureOut">
              <a:rPr lang="en-US" smtClean="0"/>
              <a:t>3/12/2015</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1572514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DCA158-D71C-4235-BDA4-326913EC9735}" type="datetimeFigureOut">
              <a:rPr lang="en-US" smtClean="0"/>
              <a:t>3/12/2015</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144724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5" name="Picture 5" descr="SAX_PPT_NL_Achtergr6.jpg                                       000B06DB VIAServer                      7C26889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9305"/>
          <a:stretch/>
        </p:blipFill>
        <p:spPr bwMode="auto">
          <a:xfrm>
            <a:off x="0" y="0"/>
            <a:ext cx="9144000" cy="621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843808" y="274638"/>
            <a:ext cx="5842992" cy="1143000"/>
          </a:xfrm>
        </p:spPr>
        <p:txBody>
          <a:bodyPr>
            <a:normAutofit/>
          </a:bodyPr>
          <a:lstStyle>
            <a:lvl1pPr>
              <a:defRPr sz="3200">
                <a:solidFill>
                  <a:schemeClr val="bg1"/>
                </a:solidFill>
                <a:latin typeface="Lucida Sans Unicode" pitchFamily="34" charset="0"/>
                <a:cs typeface="Lucida Sans Unicode" pitchFamily="34" charset="0"/>
              </a:defRPr>
            </a:lvl1pPr>
          </a:lstStyle>
          <a:p>
            <a:r>
              <a:rPr lang="en-US" smtClean="0"/>
              <a:t>Click to edit Master title style</a:t>
            </a:r>
            <a:endParaRPr lang="en-US" dirty="0"/>
          </a:p>
        </p:txBody>
      </p:sp>
      <p:sp>
        <p:nvSpPr>
          <p:cNvPr id="3" name="Tijdelijke aanduiding voor inhoud 2"/>
          <p:cNvSpPr>
            <a:spLocks noGrp="1"/>
          </p:cNvSpPr>
          <p:nvPr>
            <p:ph idx="1"/>
          </p:nvPr>
        </p:nvSpPr>
        <p:spPr>
          <a:xfrm>
            <a:off x="467544" y="1600200"/>
            <a:ext cx="8219256"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400">
                <a:latin typeface="Lucida Sans Unicode" pitchFamily="34" charset="0"/>
                <a:cs typeface="Lucida Sans Unicode" pitchFamily="34" charset="0"/>
              </a:defRPr>
            </a:lvl3pPr>
            <a:lvl4pPr>
              <a:defRPr sz="2000">
                <a:latin typeface="Lucida Sans Unicode" pitchFamily="34" charset="0"/>
                <a:cs typeface="Lucida Sans Unicode" pitchFamily="34" charset="0"/>
              </a:defRPr>
            </a:lvl4pPr>
            <a:lvl5pPr>
              <a:defRPr sz="2000">
                <a:latin typeface="Lucida Sans Unicode" pitchFamily="34" charset="0"/>
                <a:cs typeface="Lucida Sans Unicode"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60127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DDCA158-D71C-4235-BDA4-326913EC9735}" type="datetimeFigureOut">
              <a:rPr lang="en-US" smtClean="0"/>
              <a:t>3/12/2015</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2293223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3/12/2015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2498080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DDCA158-D71C-4235-BDA4-326913EC9735}" type="datetimeFigureOut">
              <a:rPr lang="en-US" smtClean="0"/>
              <a:t>3/12/2015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2361116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DDCA158-D71C-4235-BDA4-326913EC9735}" type="datetimeFigureOut">
              <a:rPr lang="en-US" smtClean="0"/>
              <a:t>3/12/2015</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096ECCEE-DBD9-47B1-A284-920BF24B1A92}" type="slidenum">
              <a:rPr lang="en-US" smtClean="0"/>
              <a:t>‹#›</a:t>
            </a:fld>
            <a:endParaRPr lang="en-US"/>
          </a:p>
        </p:txBody>
      </p:sp>
    </p:spTree>
    <p:extLst>
      <p:ext uri="{BB962C8B-B14F-4D97-AF65-F5344CB8AC3E}">
        <p14:creationId xmlns:p14="http://schemas.microsoft.com/office/powerpoint/2010/main" val="5365980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3/12/2015</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a:t>
            </a:fld>
            <a:endParaRPr lang="en-US"/>
          </a:p>
        </p:txBody>
      </p:sp>
    </p:spTree>
    <p:extLst>
      <p:ext uri="{BB962C8B-B14F-4D97-AF65-F5344CB8AC3E}">
        <p14:creationId xmlns:p14="http://schemas.microsoft.com/office/powerpoint/2010/main" val="780308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7" name="Afbeelding 2" descr="SAX_PPT_NL_Achtergro1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12917"/>
          <a:stretch/>
        </p:blipFill>
        <p:spPr bwMode="auto">
          <a:xfrm>
            <a:off x="0" y="0"/>
            <a:ext cx="91440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843808" y="274638"/>
            <a:ext cx="5842992" cy="1143000"/>
          </a:xfrm>
        </p:spPr>
        <p:txBody>
          <a:bodyPr>
            <a:normAutofit/>
          </a:bodyPr>
          <a:lstStyle>
            <a:lvl1pPr>
              <a:defRPr sz="3200">
                <a:solidFill>
                  <a:srgbClr val="00853A"/>
                </a:solidFill>
                <a:latin typeface="Lucida Sans Unicode" pitchFamily="34" charset="0"/>
                <a:cs typeface="Lucida Sans Unicode" pitchFamily="34" charset="0"/>
              </a:defRPr>
            </a:lvl1pPr>
          </a:lstStyle>
          <a:p>
            <a:r>
              <a:rPr lang="en-US" smtClean="0"/>
              <a:t>Click to edit Master title style</a:t>
            </a:r>
            <a:endParaRPr lang="en-US"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000">
                <a:latin typeface="Lucida Sans Unicode" pitchFamily="34" charset="0"/>
                <a:cs typeface="Lucida Sans Unicode" pitchFamily="34" charset="0"/>
              </a:defRPr>
            </a:lvl3pPr>
            <a:lvl4pPr>
              <a:defRPr sz="1800">
                <a:latin typeface="Lucida Sans Unicode" pitchFamily="34" charset="0"/>
                <a:cs typeface="Lucida Sans Unicode" pitchFamily="34" charset="0"/>
              </a:defRPr>
            </a:lvl4pPr>
            <a:lvl5pPr>
              <a:defRPr sz="1800">
                <a:latin typeface="Lucida Sans Unicode" pitchFamily="34" charset="0"/>
                <a:cs typeface="Lucida Sans Unicode"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Lucida Sans Unicode" pitchFamily="34" charset="0"/>
                <a:cs typeface="Lucida Sans Unicode" pitchFamily="34" charset="0"/>
              </a:defRPr>
            </a:lvl1pPr>
            <a:lvl2pPr>
              <a:defRPr sz="2400">
                <a:latin typeface="Lucida Sans Unicode" pitchFamily="34" charset="0"/>
                <a:cs typeface="Lucida Sans Unicode" pitchFamily="34" charset="0"/>
              </a:defRPr>
            </a:lvl2pPr>
            <a:lvl3pPr>
              <a:defRPr sz="2000">
                <a:latin typeface="Lucida Sans Unicode" pitchFamily="34" charset="0"/>
                <a:cs typeface="Lucida Sans Unicode" pitchFamily="34" charset="0"/>
              </a:defRPr>
            </a:lvl3pPr>
            <a:lvl4pPr>
              <a:defRPr sz="1800">
                <a:latin typeface="Lucida Sans Unicode" pitchFamily="34" charset="0"/>
                <a:cs typeface="Lucida Sans Unicode" pitchFamily="34" charset="0"/>
              </a:defRPr>
            </a:lvl4pPr>
            <a:lvl5pPr>
              <a:defRPr sz="1800">
                <a:latin typeface="Lucida Sans Unicode" pitchFamily="34" charset="0"/>
                <a:cs typeface="Lucida Sans Unicode"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12306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3/12/2015</a:t>
            </a:fld>
            <a:endParaRPr lang="en-US"/>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a:t>
            </a:fld>
            <a:endParaRPr lang="en-US"/>
          </a:p>
        </p:txBody>
      </p:sp>
    </p:spTree>
    <p:extLst>
      <p:ext uri="{BB962C8B-B14F-4D97-AF65-F5344CB8AC3E}">
        <p14:creationId xmlns:p14="http://schemas.microsoft.com/office/powerpoint/2010/main" val="26516857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5" name="Afbeelding 2" descr="SAX_PPT_NL_Achtergro1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10000"/>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843808" y="274638"/>
            <a:ext cx="5842992" cy="1143000"/>
          </a:xfrm>
        </p:spPr>
        <p:txBody>
          <a:bodyPr>
            <a:normAutofit/>
          </a:bodyPr>
          <a:lstStyle>
            <a:lvl1pPr>
              <a:defRPr sz="3200">
                <a:solidFill>
                  <a:srgbClr val="00853A"/>
                </a:solidFill>
                <a:latin typeface="Lucida Sans Unicode" pitchFamily="34" charset="0"/>
                <a:cs typeface="Lucida Sans Unicode"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59511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3/12/2015</a:t>
            </a:fld>
            <a:endParaRPr lang="en-US"/>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a:t>
            </a:fld>
            <a:endParaRPr lang="en-US"/>
          </a:p>
        </p:txBody>
      </p:sp>
    </p:spTree>
    <p:extLst>
      <p:ext uri="{BB962C8B-B14F-4D97-AF65-F5344CB8AC3E}">
        <p14:creationId xmlns:p14="http://schemas.microsoft.com/office/powerpoint/2010/main" val="129515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3/12/2015</a:t>
            </a:fld>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a:t>
            </a:fld>
            <a:endParaRPr lang="en-US"/>
          </a:p>
        </p:txBody>
      </p:sp>
    </p:spTree>
    <p:extLst>
      <p:ext uri="{BB962C8B-B14F-4D97-AF65-F5344CB8AC3E}">
        <p14:creationId xmlns:p14="http://schemas.microsoft.com/office/powerpoint/2010/main" val="41108793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8C4E6EA-5A08-4627-8326-EF94EF979DDD}" type="datetimeFigureOut">
              <a:rPr lang="en-US" smtClean="0"/>
              <a:t>3/12/2015</a:t>
            </a:fld>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6480FD8-9027-452F-908B-6DA18E5CAA85}" type="slidenum">
              <a:rPr lang="en-US" smtClean="0"/>
              <a:t>‹#›</a:t>
            </a:fld>
            <a:endParaRPr lang="en-US"/>
          </a:p>
        </p:txBody>
      </p:sp>
    </p:spTree>
    <p:extLst>
      <p:ext uri="{BB962C8B-B14F-4D97-AF65-F5344CB8AC3E}">
        <p14:creationId xmlns:p14="http://schemas.microsoft.com/office/powerpoint/2010/main" val="81080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Afbeelding 3" descr="SAX_PPT_NL_Achtergro6.jpg"/>
          <p:cNvPicPr>
            <a:picLocks noChangeAspect="1"/>
          </p:cNvPicPr>
          <p:nvPr/>
        </p:nvPicPr>
        <p:blipFill rotWithShape="1">
          <a:blip r:embed="rId13" cstate="print">
            <a:extLst>
              <a:ext uri="{28A0092B-C50C-407E-A947-70E740481C1C}">
                <a14:useLocalDpi xmlns:a14="http://schemas.microsoft.com/office/drawing/2010/main" val="0"/>
              </a:ext>
            </a:extLst>
          </a:blip>
          <a:srcRect b="10278"/>
          <a:stretch/>
        </p:blipFill>
        <p:spPr bwMode="auto">
          <a:xfrm>
            <a:off x="0" y="0"/>
            <a:ext cx="914400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titel 1"/>
          <p:cNvSpPr>
            <a:spLocks noGrp="1"/>
          </p:cNvSpPr>
          <p:nvPr>
            <p:ph type="title"/>
          </p:nvPr>
        </p:nvSpPr>
        <p:spPr>
          <a:xfrm>
            <a:off x="2699792" y="274638"/>
            <a:ext cx="5987008" cy="1143000"/>
          </a:xfrm>
          <a:prstGeom prst="rect">
            <a:avLst/>
          </a:prstGeom>
        </p:spPr>
        <p:txBody>
          <a:bodyPr vert="horz" lIns="91440" tIns="45720" rIns="91440" bIns="45720" rtlCol="0" anchor="ctr">
            <a:normAutofit/>
          </a:bodyPr>
          <a:lstStyle/>
          <a:p>
            <a:r>
              <a:rPr lang="nl-NL" dirty="0" smtClean="0"/>
              <a:t>Klik om de stijl te bewerken</a:t>
            </a:r>
            <a:endParaRPr lang="en-US"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409330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CA158-D71C-4235-BDA4-326913EC9735}" type="datetimeFigureOut">
              <a:rPr lang="en-US" smtClean="0"/>
              <a:t>3/12/2015</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ECCEE-DBD9-47B1-A284-920BF24B1A92}" type="slidenum">
              <a:rPr lang="en-US" smtClean="0"/>
              <a:t>‹#›</a:t>
            </a:fld>
            <a:endParaRPr lang="en-US"/>
          </a:p>
        </p:txBody>
      </p:sp>
    </p:spTree>
    <p:extLst>
      <p:ext uri="{BB962C8B-B14F-4D97-AF65-F5344CB8AC3E}">
        <p14:creationId xmlns:p14="http://schemas.microsoft.com/office/powerpoint/2010/main" val="1964772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duboek.nl/UserFiles/pdf/Beeldtaal_groep78.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en-US" dirty="0"/>
          </a:p>
        </p:txBody>
      </p:sp>
      <p:sp>
        <p:nvSpPr>
          <p:cNvPr id="3" name="Ondertitel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72672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Creativiteit </a:t>
            </a:r>
            <a:endParaRPr lang="nl-NL" dirty="0"/>
          </a:p>
        </p:txBody>
      </p:sp>
      <p:sp>
        <p:nvSpPr>
          <p:cNvPr id="3" name="Content Placeholder 2"/>
          <p:cNvSpPr>
            <a:spLocks noGrp="1"/>
          </p:cNvSpPr>
          <p:nvPr>
            <p:ph idx="1"/>
          </p:nvPr>
        </p:nvSpPr>
        <p:spPr/>
        <p:txBody>
          <a:bodyPr/>
          <a:lstStyle/>
          <a:p>
            <a:pPr marL="0" indent="0">
              <a:buNone/>
            </a:pPr>
            <a:r>
              <a:rPr lang="nl-NL" dirty="0" smtClean="0"/>
              <a:t>Wat is creativiteit? Wanneer ben je creatief?</a:t>
            </a:r>
          </a:p>
          <a:p>
            <a:pPr marL="0" indent="0">
              <a:buNone/>
            </a:pPr>
            <a:r>
              <a:rPr lang="nl-NL" dirty="0" smtClean="0"/>
              <a:t>Wat kan je doen om creatiever te worden?</a:t>
            </a:r>
            <a:endParaRPr lang="nl-NL"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708920"/>
            <a:ext cx="3335337"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51520" y="2996952"/>
            <a:ext cx="2304256"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p:cNvSpPr/>
          <p:nvPr/>
        </p:nvSpPr>
        <p:spPr>
          <a:xfrm>
            <a:off x="2915816" y="2996952"/>
            <a:ext cx="2304256"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9746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509007" y="1866890"/>
            <a:ext cx="3960440" cy="369332"/>
          </a:xfrm>
          <a:prstGeom prst="rect">
            <a:avLst/>
          </a:prstGeom>
          <a:noFill/>
          <a:ln w="38100">
            <a:solidFill>
              <a:schemeClr val="accent1">
                <a:shade val="50000"/>
              </a:schemeClr>
            </a:solidFill>
          </a:ln>
        </p:spPr>
        <p:txBody>
          <a:bodyPr wrap="square" rtlCol="0">
            <a:spAutoFit/>
          </a:bodyPr>
          <a:lstStyle/>
          <a:p>
            <a:r>
              <a:rPr lang="nl-NL" dirty="0" smtClean="0"/>
              <a:t>Caesar en Cleopatra</a:t>
            </a:r>
            <a:endParaRPr lang="en-US" dirty="0"/>
          </a:p>
        </p:txBody>
      </p:sp>
      <p:sp>
        <p:nvSpPr>
          <p:cNvPr id="24" name="TextBox 23"/>
          <p:cNvSpPr txBox="1"/>
          <p:nvPr/>
        </p:nvSpPr>
        <p:spPr>
          <a:xfrm>
            <a:off x="4509007" y="2236222"/>
            <a:ext cx="3960440" cy="3139321"/>
          </a:xfrm>
          <a:prstGeom prst="rect">
            <a:avLst/>
          </a:prstGeom>
          <a:noFill/>
          <a:ln w="38100">
            <a:solidFill>
              <a:schemeClr val="accent1">
                <a:shade val="50000"/>
              </a:schemeClr>
            </a:solidFill>
          </a:ln>
        </p:spPr>
        <p:txBody>
          <a:bodyPr wrap="square" rtlCol="0">
            <a:spAutoFit/>
          </a:bodyPr>
          <a:lstStyle/>
          <a:p>
            <a:r>
              <a:rPr lang="nl-NL" dirty="0" err="1" smtClean="0"/>
              <a:t>Ïk</a:t>
            </a:r>
            <a:r>
              <a:rPr lang="nl-NL" dirty="0" smtClean="0"/>
              <a:t> kwam de kamer binnen en zag onmiddellijk het geopende raam alsook de glasscherven en het water op de grond. De gordijnen voor het raam bewogen, maar wat het meest opviel waren Caesar en Cleopatra. Die lagen beiden op hun zij op de grond, tussen de glasscherven en het water. Het was onmiskenbaar. Ze waren dood!</a:t>
            </a:r>
            <a:endParaRPr lang="en-US" dirty="0"/>
          </a:p>
        </p:txBody>
      </p:sp>
      <p:sp>
        <p:nvSpPr>
          <p:cNvPr id="25" name="TextBox 24"/>
          <p:cNvSpPr txBox="1"/>
          <p:nvPr/>
        </p:nvSpPr>
        <p:spPr>
          <a:xfrm>
            <a:off x="4499992" y="5452672"/>
            <a:ext cx="3969455" cy="646331"/>
          </a:xfrm>
          <a:prstGeom prst="rect">
            <a:avLst/>
          </a:prstGeom>
          <a:solidFill>
            <a:srgbClr val="FFC000"/>
          </a:solidFill>
        </p:spPr>
        <p:txBody>
          <a:bodyPr wrap="square" rtlCol="0">
            <a:spAutoFit/>
          </a:bodyPr>
          <a:lstStyle/>
          <a:p>
            <a:r>
              <a:rPr lang="nl-NL" dirty="0" smtClean="0"/>
              <a:t>Wat zou de doodsoorzaak kunnen zijn?</a:t>
            </a:r>
            <a:endParaRPr lang="en-US" dirty="0"/>
          </a:p>
        </p:txBody>
      </p:sp>
      <p:sp>
        <p:nvSpPr>
          <p:cNvPr id="2" name="Oval 1"/>
          <p:cNvSpPr/>
          <p:nvPr/>
        </p:nvSpPr>
        <p:spPr>
          <a:xfrm>
            <a:off x="539552" y="2236222"/>
            <a:ext cx="432048" cy="400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p:cNvSpPr/>
          <p:nvPr/>
        </p:nvSpPr>
        <p:spPr>
          <a:xfrm>
            <a:off x="1907704" y="2236222"/>
            <a:ext cx="432048" cy="400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p:cNvSpPr/>
          <p:nvPr/>
        </p:nvSpPr>
        <p:spPr>
          <a:xfrm>
            <a:off x="3347864" y="2243488"/>
            <a:ext cx="432048" cy="400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p:cNvSpPr/>
          <p:nvPr/>
        </p:nvSpPr>
        <p:spPr>
          <a:xfrm>
            <a:off x="539552" y="3361860"/>
            <a:ext cx="432048" cy="400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l 28"/>
          <p:cNvSpPr/>
          <p:nvPr/>
        </p:nvSpPr>
        <p:spPr>
          <a:xfrm>
            <a:off x="539552" y="4405754"/>
            <a:ext cx="432048" cy="400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p:cNvSpPr/>
          <p:nvPr/>
        </p:nvSpPr>
        <p:spPr>
          <a:xfrm>
            <a:off x="1907704" y="3344105"/>
            <a:ext cx="432048" cy="400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p:cNvSpPr/>
          <p:nvPr/>
        </p:nvSpPr>
        <p:spPr>
          <a:xfrm>
            <a:off x="3347864" y="3344105"/>
            <a:ext cx="432048" cy="400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p:cNvSpPr/>
          <p:nvPr/>
        </p:nvSpPr>
        <p:spPr>
          <a:xfrm>
            <a:off x="1907704" y="4405754"/>
            <a:ext cx="432048" cy="400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p:cNvSpPr/>
          <p:nvPr/>
        </p:nvSpPr>
        <p:spPr>
          <a:xfrm>
            <a:off x="3347864" y="4405754"/>
            <a:ext cx="432048" cy="400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xtBox 2"/>
          <p:cNvSpPr txBox="1"/>
          <p:nvPr/>
        </p:nvSpPr>
        <p:spPr>
          <a:xfrm>
            <a:off x="179512" y="5452672"/>
            <a:ext cx="4015843" cy="923330"/>
          </a:xfrm>
          <a:prstGeom prst="rect">
            <a:avLst/>
          </a:prstGeom>
          <a:solidFill>
            <a:srgbClr val="FFC000"/>
          </a:solidFill>
        </p:spPr>
        <p:txBody>
          <a:bodyPr wrap="none" rtlCol="0">
            <a:spAutoFit/>
          </a:bodyPr>
          <a:lstStyle/>
          <a:p>
            <a:r>
              <a:rPr lang="nl-NL" dirty="0" smtClean="0"/>
              <a:t>Teken 4 lijnen. Raak elk rondje 1</a:t>
            </a:r>
          </a:p>
          <a:p>
            <a:r>
              <a:rPr lang="nl-NL" dirty="0"/>
              <a:t>k</a:t>
            </a:r>
            <a:r>
              <a:rPr lang="nl-NL" dirty="0" smtClean="0"/>
              <a:t>eer aan. Haal je pen niet van het </a:t>
            </a:r>
          </a:p>
          <a:p>
            <a:r>
              <a:rPr lang="nl-NL" dirty="0" smtClean="0"/>
              <a:t>papier</a:t>
            </a:r>
            <a:endParaRPr lang="nl-NL" dirty="0"/>
          </a:p>
        </p:txBody>
      </p:sp>
    </p:spTree>
    <p:extLst>
      <p:ext uri="{BB962C8B-B14F-4D97-AF65-F5344CB8AC3E}">
        <p14:creationId xmlns:p14="http://schemas.microsoft.com/office/powerpoint/2010/main" val="12640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404664"/>
            <a:ext cx="7772400" cy="1362075"/>
          </a:xfrm>
        </p:spPr>
        <p:txBody>
          <a:bodyPr/>
          <a:lstStyle/>
          <a:p>
            <a:r>
              <a:rPr lang="nl-NL" dirty="0" smtClean="0"/>
              <a:t>visualiseren</a:t>
            </a:r>
            <a:endParaRPr lang="nl-NL" dirty="0"/>
          </a:p>
        </p:txBody>
      </p:sp>
      <p:sp>
        <p:nvSpPr>
          <p:cNvPr id="3" name="Text Placeholder 2"/>
          <p:cNvSpPr>
            <a:spLocks noGrp="1"/>
          </p:cNvSpPr>
          <p:nvPr>
            <p:ph type="body" idx="1"/>
          </p:nvPr>
        </p:nvSpPr>
        <p:spPr>
          <a:xfrm>
            <a:off x="827584" y="1700808"/>
            <a:ext cx="7772400" cy="1500187"/>
          </a:xfrm>
        </p:spPr>
        <p:txBody>
          <a:bodyPr/>
          <a:lstStyle/>
          <a:p>
            <a:r>
              <a:rPr lang="nl-NL" dirty="0" smtClean="0">
                <a:solidFill>
                  <a:schemeClr val="tx1"/>
                </a:solidFill>
              </a:rPr>
              <a:t>Je leer het zichtbare en het onzichtbare (je gedachten/ gevoelens) tweedimensionaal of driedimensionaal vorm te geven.  Dit doe je op verschillende manieren, met behulp van verschillende materialen en technieken.</a:t>
            </a:r>
            <a:endParaRPr lang="nl-NL" dirty="0">
              <a:solidFill>
                <a:schemeClr val="tx1"/>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212976"/>
            <a:ext cx="4248472" cy="312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567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5589240"/>
            <a:ext cx="8219256" cy="1008112"/>
          </a:xfrm>
        </p:spPr>
        <p:txBody>
          <a:bodyPr/>
          <a:lstStyle/>
          <a:p>
            <a:r>
              <a:rPr lang="nl-NL" sz="2400" i="1" dirty="0" smtClean="0"/>
              <a:t>Maak een tekening met een spreekwoord erin?</a:t>
            </a:r>
          </a:p>
          <a:p>
            <a:r>
              <a:rPr lang="nl-NL" sz="2400" i="1" dirty="0" smtClean="0"/>
              <a:t>Maak het zo dat het niet teveel opvalt?</a:t>
            </a:r>
            <a:endParaRPr lang="nl-NL" dirty="0"/>
          </a:p>
        </p:txBody>
      </p:sp>
      <p:sp>
        <p:nvSpPr>
          <p:cNvPr id="4" name="Tekstvak 3"/>
          <p:cNvSpPr txBox="1"/>
          <p:nvPr/>
        </p:nvSpPr>
        <p:spPr>
          <a:xfrm>
            <a:off x="251520" y="231074"/>
            <a:ext cx="720080" cy="369332"/>
          </a:xfrm>
          <a:prstGeom prst="rect">
            <a:avLst/>
          </a:prstGeom>
          <a:noFill/>
        </p:spPr>
        <p:txBody>
          <a:bodyPr wrap="square" rtlCol="0">
            <a:spAutoFit/>
          </a:bodyPr>
          <a:lstStyle/>
          <a:p>
            <a:r>
              <a:rPr lang="nl-NL" dirty="0" smtClean="0">
                <a:hlinkClick r:id="rId2"/>
              </a:rPr>
              <a:t>link</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33" r="21738" b="13621"/>
          <a:stretch/>
        </p:blipFill>
        <p:spPr bwMode="auto">
          <a:xfrm>
            <a:off x="1115616" y="-27136"/>
            <a:ext cx="6768752" cy="5696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647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Beschouwen</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smtClean="0"/>
          </a:p>
          <a:p>
            <a:endParaRPr lang="nl-NL" dirty="0"/>
          </a:p>
          <a:p>
            <a:endParaRPr lang="nl-NL" dirty="0" smtClean="0"/>
          </a:p>
          <a:p>
            <a:endParaRPr lang="nl-NL" dirty="0"/>
          </a:p>
          <a:p>
            <a:pPr marL="0" indent="0">
              <a:buNone/>
            </a:pPr>
            <a:endParaRPr lang="nl-NL" dirty="0" smtClean="0"/>
          </a:p>
        </p:txBody>
      </p:sp>
      <p:pic>
        <p:nvPicPr>
          <p:cNvPr id="5122" name="Picture 2" descr="Beelden beschouw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11139"/>
            <a:ext cx="3546235" cy="35941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95805"/>
            <a:ext cx="3960440" cy="222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78" t="3279" r="12547" b="3534"/>
          <a:stretch/>
        </p:blipFill>
        <p:spPr bwMode="auto">
          <a:xfrm>
            <a:off x="1547664" y="4246045"/>
            <a:ext cx="3470340" cy="243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638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71" t="8413" r="27460" b="8657"/>
          <a:stretch/>
        </p:blipFill>
        <p:spPr bwMode="auto">
          <a:xfrm rot="5400000">
            <a:off x="1306193" y="-1302357"/>
            <a:ext cx="6521509" cy="9133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558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11188" y="4149725"/>
            <a:ext cx="8229600" cy="147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Lucida Sans Unicode" pitchFamily="34" charset="0"/>
                <a:ea typeface="+mn-ea"/>
                <a:cs typeface="Lucida Sans Unicod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Lucida Sans Unicode" pitchFamily="34" charset="0"/>
                <a:ea typeface="+mn-ea"/>
                <a:cs typeface="Lucida Sans Unicode"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Lucida Sans Unicode" pitchFamily="34" charset="0"/>
                <a:ea typeface="+mn-ea"/>
                <a:cs typeface="Lucida Sans Unicode"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Lucida Sans Unicode" pitchFamily="34" charset="0"/>
                <a:ea typeface="+mn-ea"/>
                <a:cs typeface="Lucida Sans Unicode"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Lucida Sans Unicode" pitchFamily="34" charset="0"/>
                <a:ea typeface="+mn-ea"/>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nl-NL" sz="1800" i="1" dirty="0" smtClean="0"/>
              <a:t>Dit schilderij van </a:t>
            </a:r>
            <a:r>
              <a:rPr lang="nl-NL" sz="1800" i="1" dirty="0" err="1" smtClean="0"/>
              <a:t>Veronese</a:t>
            </a:r>
            <a:r>
              <a:rPr lang="nl-NL" sz="1800" i="1" dirty="0" smtClean="0"/>
              <a:t> uit 1573 dat oorspronkelijk de titel “Het laatste avondmaal” droeg, veroorzaakte een schandaal. Heb je een idee waarom?</a:t>
            </a:r>
          </a:p>
        </p:txBody>
      </p:sp>
      <p:pic>
        <p:nvPicPr>
          <p:cNvPr id="5" name="Picture 4" descr="VeroneseLarge"/>
          <p:cNvPicPr>
            <a:picLocks noChangeAspect="1" noChangeArrowheads="1"/>
          </p:cNvPicPr>
          <p:nvPr/>
        </p:nvPicPr>
        <p:blipFill>
          <a:blip r:embed="rId2" cstate="print"/>
          <a:srcRect/>
          <a:stretch>
            <a:fillRect/>
          </a:stretch>
        </p:blipFill>
        <p:spPr bwMode="auto">
          <a:xfrm>
            <a:off x="5279" y="0"/>
            <a:ext cx="9144000" cy="4059238"/>
          </a:xfrm>
          <a:prstGeom prst="rect">
            <a:avLst/>
          </a:prstGeom>
          <a:noFill/>
          <a:ln w="9525">
            <a:noFill/>
            <a:miter lim="800000"/>
            <a:headEnd/>
            <a:tailEnd/>
          </a:ln>
        </p:spPr>
      </p:pic>
      <p:sp>
        <p:nvSpPr>
          <p:cNvPr id="6" name="Text Box 5"/>
          <p:cNvSpPr txBox="1">
            <a:spLocks noChangeArrowheads="1"/>
          </p:cNvSpPr>
          <p:nvPr/>
        </p:nvSpPr>
        <p:spPr bwMode="auto">
          <a:xfrm>
            <a:off x="0" y="5026818"/>
            <a:ext cx="9144000" cy="1192213"/>
          </a:xfrm>
          <a:prstGeom prst="rect">
            <a:avLst/>
          </a:prstGeom>
          <a:solidFill>
            <a:schemeClr val="accent3">
              <a:lumMod val="60000"/>
              <a:lumOff val="40000"/>
            </a:schemeClr>
          </a:solidFill>
          <a:ln w="9525">
            <a:noFill/>
            <a:miter lim="800000"/>
            <a:headEnd/>
            <a:tailEnd/>
          </a:ln>
        </p:spPr>
        <p:txBody>
          <a:bodyPr wrap="square">
            <a:spAutoFit/>
          </a:bodyPr>
          <a:lstStyle/>
          <a:p>
            <a:pPr marL="342900" indent="-342900">
              <a:spcBef>
                <a:spcPct val="50000"/>
              </a:spcBef>
              <a:buFontTx/>
              <a:buAutoNum type="alphaUcPeriod"/>
            </a:pPr>
            <a:r>
              <a:rPr lang="nl-NL" dirty="0"/>
              <a:t>Wat zie je? (bijv. van voor- naar </a:t>
            </a:r>
            <a:r>
              <a:rPr lang="nl-NL" dirty="0" err="1"/>
              <a:t>achter-grond</a:t>
            </a:r>
            <a:r>
              <a:rPr lang="nl-NL" dirty="0"/>
              <a:t>) &gt; </a:t>
            </a:r>
            <a:r>
              <a:rPr lang="nl-NL" b="1" i="1" dirty="0">
                <a:solidFill>
                  <a:schemeClr val="accent2"/>
                </a:solidFill>
              </a:rPr>
              <a:t>voorstelling</a:t>
            </a:r>
            <a:r>
              <a:rPr lang="nl-NL" i="1" dirty="0">
                <a:solidFill>
                  <a:schemeClr val="accent2"/>
                </a:solidFill>
              </a:rPr>
              <a:t> </a:t>
            </a:r>
          </a:p>
          <a:p>
            <a:pPr marL="342900" indent="-342900">
              <a:spcBef>
                <a:spcPct val="50000"/>
              </a:spcBef>
              <a:buFontTx/>
              <a:buAutoNum type="alphaUcPeriod"/>
            </a:pPr>
            <a:r>
              <a:rPr lang="nl-NL" dirty="0"/>
              <a:t>Welke beeldaspecten zijn opvallend? (en techniek) &gt; </a:t>
            </a:r>
            <a:r>
              <a:rPr lang="nl-NL" b="1" i="1" dirty="0">
                <a:solidFill>
                  <a:schemeClr val="accent2"/>
                </a:solidFill>
              </a:rPr>
              <a:t>Beeldende middelen</a:t>
            </a:r>
          </a:p>
          <a:p>
            <a:pPr marL="342900" indent="-342900">
              <a:spcBef>
                <a:spcPct val="50000"/>
              </a:spcBef>
              <a:buFontTx/>
              <a:buAutoNum type="alphaUcPeriod"/>
            </a:pPr>
            <a:r>
              <a:rPr lang="nl-NL" dirty="0"/>
              <a:t>Wat zou de bedoeling van de maker kunnen zijn? &gt; </a:t>
            </a:r>
            <a:r>
              <a:rPr lang="nl-NL" b="1" i="1" dirty="0">
                <a:solidFill>
                  <a:schemeClr val="accent2"/>
                </a:solidFill>
              </a:rPr>
              <a:t>Betekenis</a:t>
            </a:r>
          </a:p>
        </p:txBody>
      </p:sp>
      <p:sp>
        <p:nvSpPr>
          <p:cNvPr id="7" name="Text Box 6"/>
          <p:cNvSpPr txBox="1">
            <a:spLocks noChangeArrowheads="1"/>
          </p:cNvSpPr>
          <p:nvPr/>
        </p:nvSpPr>
        <p:spPr bwMode="auto">
          <a:xfrm>
            <a:off x="5278" y="6308725"/>
            <a:ext cx="9138721" cy="366713"/>
          </a:xfrm>
          <a:prstGeom prst="rect">
            <a:avLst/>
          </a:prstGeom>
          <a:solidFill>
            <a:schemeClr val="accent3">
              <a:lumMod val="60000"/>
              <a:lumOff val="40000"/>
            </a:schemeClr>
          </a:solidFill>
          <a:ln w="9525">
            <a:noFill/>
            <a:miter lim="800000"/>
            <a:headEnd/>
            <a:tailEnd/>
          </a:ln>
        </p:spPr>
        <p:txBody>
          <a:bodyPr wrap="square">
            <a:spAutoFit/>
          </a:bodyPr>
          <a:lstStyle/>
          <a:p>
            <a:pPr algn="ctr">
              <a:spcBef>
                <a:spcPct val="50000"/>
              </a:spcBef>
            </a:pPr>
            <a:r>
              <a:rPr lang="nl-NL" b="1" i="1" dirty="0">
                <a:solidFill>
                  <a:srgbClr val="FF3300"/>
                </a:solidFill>
              </a:rPr>
              <a:t>A + B = C</a:t>
            </a:r>
          </a:p>
        </p:txBody>
      </p:sp>
    </p:spTree>
    <p:extLst>
      <p:ext uri="{BB962C8B-B14F-4D97-AF65-F5344CB8AC3E}">
        <p14:creationId xmlns:p14="http://schemas.microsoft.com/office/powerpoint/2010/main" val="216147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21</a:t>
            </a:r>
            <a:r>
              <a:rPr lang="nl-NL" sz="1200" dirty="0"/>
              <a:t>ste</a:t>
            </a:r>
            <a:r>
              <a:rPr lang="nl-NL" dirty="0"/>
              <a:t> </a:t>
            </a:r>
            <a:r>
              <a:rPr lang="nl-NL" dirty="0" err="1"/>
              <a:t>century</a:t>
            </a:r>
            <a:r>
              <a:rPr lang="nl-NL" dirty="0"/>
              <a:t> skills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506888"/>
            <a:ext cx="5335809" cy="537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02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4" y="0"/>
            <a:ext cx="9252520" cy="692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941168"/>
            <a:ext cx="2199956" cy="16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980728"/>
            <a:ext cx="989106" cy="79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009315"/>
            <a:ext cx="967161" cy="96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4932" y="1780131"/>
            <a:ext cx="1371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0489" y="2899659"/>
            <a:ext cx="768482" cy="76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7678" y="3789040"/>
            <a:ext cx="781864" cy="81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0605" y="4725144"/>
            <a:ext cx="1308366" cy="130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37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Vooruitblik</a:t>
            </a:r>
            <a:endParaRPr lang="en-US" dirty="0"/>
          </a:p>
        </p:txBody>
      </p:sp>
      <p:sp>
        <p:nvSpPr>
          <p:cNvPr id="3" name="Tijdelijke aanduiding voor inhoud 2"/>
          <p:cNvSpPr>
            <a:spLocks noGrp="1"/>
          </p:cNvSpPr>
          <p:nvPr>
            <p:ph idx="1"/>
          </p:nvPr>
        </p:nvSpPr>
        <p:spPr>
          <a:xfrm>
            <a:off x="467544" y="1556792"/>
            <a:ext cx="8219256" cy="4525963"/>
          </a:xfrm>
        </p:spPr>
        <p:txBody>
          <a:bodyPr>
            <a:normAutofit fontScale="77500" lnSpcReduction="20000"/>
          </a:bodyPr>
          <a:lstStyle/>
          <a:p>
            <a:r>
              <a:rPr lang="nl-NL" dirty="0" smtClean="0"/>
              <a:t>Elke les in expertgroepen en stamgroepen aan het </a:t>
            </a:r>
            <a:r>
              <a:rPr lang="nl-NL" dirty="0" smtClean="0"/>
              <a:t>werk</a:t>
            </a:r>
          </a:p>
          <a:p>
            <a:endParaRPr lang="nl-NL" dirty="0" smtClean="0"/>
          </a:p>
          <a:p>
            <a:r>
              <a:rPr lang="nl-NL" dirty="0" smtClean="0"/>
              <a:t>Met enige regelmaat presentaties over </a:t>
            </a:r>
            <a:r>
              <a:rPr lang="nl-NL" dirty="0" smtClean="0"/>
              <a:t>vorderingen</a:t>
            </a:r>
          </a:p>
          <a:p>
            <a:endParaRPr lang="nl-NL" dirty="0" smtClean="0"/>
          </a:p>
          <a:p>
            <a:r>
              <a:rPr lang="nl-NL" dirty="0" smtClean="0"/>
              <a:t>Elke stamgroep regelmatig overleg met docent </a:t>
            </a:r>
            <a:r>
              <a:rPr lang="nl-NL" sz="1800" i="1" dirty="0" smtClean="0"/>
              <a:t>(ik noteer vorderingen </a:t>
            </a:r>
            <a:r>
              <a:rPr lang="nl-NL" sz="1800" i="1" dirty="0" err="1" smtClean="0"/>
              <a:t>ivm</a:t>
            </a:r>
            <a:r>
              <a:rPr lang="nl-NL" sz="1800" i="1" dirty="0" smtClean="0"/>
              <a:t> beoordeling)</a:t>
            </a:r>
          </a:p>
          <a:p>
            <a:pPr marL="0" indent="0">
              <a:buNone/>
            </a:pPr>
            <a:r>
              <a:rPr lang="nl-NL" sz="3000" dirty="0" smtClean="0"/>
              <a:t>   &gt; </a:t>
            </a:r>
            <a:r>
              <a:rPr lang="nl-NL" sz="3000" dirty="0" smtClean="0"/>
              <a:t>Einde van les2</a:t>
            </a:r>
            <a:r>
              <a:rPr lang="nl-NL" sz="3000" dirty="0" smtClean="0"/>
              <a:t>: plan van aanpak GO/NO </a:t>
            </a:r>
            <a:r>
              <a:rPr lang="nl-NL" sz="3000" dirty="0" smtClean="0"/>
              <a:t>GO</a:t>
            </a:r>
          </a:p>
          <a:p>
            <a:pPr marL="0" indent="0">
              <a:buNone/>
            </a:pPr>
            <a:endParaRPr lang="nl-NL" sz="3000" dirty="0" smtClean="0"/>
          </a:p>
          <a:p>
            <a:r>
              <a:rPr lang="nl-NL" dirty="0" smtClean="0"/>
              <a:t>Sociaal </a:t>
            </a:r>
            <a:r>
              <a:rPr lang="nl-NL" dirty="0" smtClean="0"/>
              <a:t>constructivisme</a:t>
            </a:r>
          </a:p>
          <a:p>
            <a:endParaRPr lang="nl-NL" dirty="0" smtClean="0"/>
          </a:p>
          <a:p>
            <a:r>
              <a:rPr lang="nl-NL" dirty="0" smtClean="0"/>
              <a:t>Plan op stage de activiteiten/ vraag </a:t>
            </a:r>
            <a:r>
              <a:rPr lang="nl-NL" dirty="0" smtClean="0"/>
              <a:t>ruimte</a:t>
            </a:r>
          </a:p>
          <a:p>
            <a:endParaRPr lang="nl-NL" dirty="0" smtClean="0"/>
          </a:p>
          <a:p>
            <a:r>
              <a:rPr lang="nl-NL" dirty="0" smtClean="0"/>
              <a:t>Naast inhouden Tekenen</a:t>
            </a:r>
            <a:r>
              <a:rPr lang="nl-NL" sz="2000" i="1" dirty="0" smtClean="0"/>
              <a:t>(visualiseren, </a:t>
            </a:r>
            <a:r>
              <a:rPr lang="nl-NL" sz="2000" i="1" dirty="0" smtClean="0"/>
              <a:t>21</a:t>
            </a:r>
            <a:r>
              <a:rPr lang="nl-NL" sz="2000" i="1" baseline="30000" dirty="0" smtClean="0"/>
              <a:t>ste</a:t>
            </a:r>
            <a:r>
              <a:rPr lang="nl-NL" sz="2000" i="1" dirty="0" smtClean="0"/>
              <a:t> </a:t>
            </a:r>
            <a:r>
              <a:rPr lang="nl-NL" sz="2000" i="1" dirty="0" err="1" smtClean="0"/>
              <a:t>century</a:t>
            </a:r>
            <a:r>
              <a:rPr lang="nl-NL" sz="2000" i="1" dirty="0" smtClean="0"/>
              <a:t> skills, beschouwen</a:t>
            </a:r>
            <a:r>
              <a:rPr lang="nl-NL" sz="2000" i="1" dirty="0" smtClean="0"/>
              <a:t>, creativiteit) </a:t>
            </a:r>
            <a:r>
              <a:rPr lang="nl-NL" dirty="0" smtClean="0"/>
              <a:t>ook kunst-cultuurgeschiedenis</a:t>
            </a:r>
            <a:r>
              <a:rPr lang="nl-NL" dirty="0" smtClean="0"/>
              <a:t>.</a:t>
            </a:r>
          </a:p>
          <a:p>
            <a:pPr marL="0" indent="0">
              <a:buNone/>
            </a:pPr>
            <a:endParaRPr lang="en-US" dirty="0"/>
          </a:p>
        </p:txBody>
      </p:sp>
    </p:spTree>
    <p:extLst>
      <p:ext uri="{BB962C8B-B14F-4D97-AF65-F5344CB8AC3E}">
        <p14:creationId xmlns:p14="http://schemas.microsoft.com/office/powerpoint/2010/main" val="1148699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nl-NL" b="1" dirty="0" smtClean="0"/>
              <a:t>Inhoud bijeenkomst 1</a:t>
            </a:r>
          </a:p>
        </p:txBody>
      </p:sp>
      <p:sp>
        <p:nvSpPr>
          <p:cNvPr id="2" name="Tekstvak 1"/>
          <p:cNvSpPr txBox="1"/>
          <p:nvPr/>
        </p:nvSpPr>
        <p:spPr>
          <a:xfrm>
            <a:off x="1547664" y="2487865"/>
            <a:ext cx="7596336" cy="461665"/>
          </a:xfrm>
          <a:prstGeom prst="rect">
            <a:avLst/>
          </a:prstGeom>
          <a:solidFill>
            <a:schemeClr val="accent6">
              <a:lumMod val="75000"/>
            </a:schemeClr>
          </a:solidFill>
        </p:spPr>
        <p:txBody>
          <a:bodyPr wrap="square" rtlCol="0">
            <a:spAutoFit/>
          </a:bodyPr>
          <a:lstStyle/>
          <a:p>
            <a:pPr marL="342900" indent="-342900">
              <a:buAutoNum type="arabicPeriod"/>
            </a:pPr>
            <a:r>
              <a:rPr lang="nl-NL" sz="2400" b="1" dirty="0" smtClean="0">
                <a:solidFill>
                  <a:schemeClr val="bg1"/>
                </a:solidFill>
              </a:rPr>
              <a:t>Uitleg opdracht</a:t>
            </a:r>
          </a:p>
        </p:txBody>
      </p:sp>
      <p:sp>
        <p:nvSpPr>
          <p:cNvPr id="4" name="Tekstvak 3"/>
          <p:cNvSpPr txBox="1"/>
          <p:nvPr/>
        </p:nvSpPr>
        <p:spPr>
          <a:xfrm>
            <a:off x="1547664" y="3140968"/>
            <a:ext cx="7596336" cy="461665"/>
          </a:xfrm>
          <a:prstGeom prst="rect">
            <a:avLst/>
          </a:prstGeom>
          <a:solidFill>
            <a:schemeClr val="accent5">
              <a:lumMod val="60000"/>
              <a:lumOff val="40000"/>
            </a:schemeClr>
          </a:solidFill>
        </p:spPr>
        <p:txBody>
          <a:bodyPr wrap="square" rtlCol="0">
            <a:spAutoFit/>
          </a:bodyPr>
          <a:lstStyle/>
          <a:p>
            <a:r>
              <a:rPr lang="nl-NL" sz="2400" b="1" dirty="0" smtClean="0">
                <a:solidFill>
                  <a:schemeClr val="bg1"/>
                </a:solidFill>
              </a:rPr>
              <a:t>2. </a:t>
            </a:r>
            <a:r>
              <a:rPr lang="nl-NL" sz="2400" b="1" dirty="0">
                <a:solidFill>
                  <a:schemeClr val="bg1"/>
                </a:solidFill>
              </a:rPr>
              <a:t>G</a:t>
            </a:r>
            <a:r>
              <a:rPr lang="nl-NL" sz="2400" b="1" dirty="0" smtClean="0">
                <a:solidFill>
                  <a:schemeClr val="bg1"/>
                </a:solidFill>
              </a:rPr>
              <a:t>roepsopdracht</a:t>
            </a:r>
            <a:endParaRPr lang="en-US" sz="2400" b="1" dirty="0">
              <a:solidFill>
                <a:schemeClr val="bg1"/>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61" t="11426" r="25095" b="6197"/>
          <a:stretch/>
        </p:blipFill>
        <p:spPr bwMode="auto">
          <a:xfrm>
            <a:off x="5004048" y="1268760"/>
            <a:ext cx="3884386" cy="538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341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en-US" dirty="0"/>
          </a:p>
        </p:txBody>
      </p:sp>
      <p:sp>
        <p:nvSpPr>
          <p:cNvPr id="5" name="Tijdelijke aanduiding voor inhoud 4"/>
          <p:cNvSpPr>
            <a:spLocks noGrp="1"/>
          </p:cNvSpPr>
          <p:nvPr>
            <p:ph idx="1"/>
          </p:nvPr>
        </p:nvSpPr>
        <p:spPr>
          <a:xfrm>
            <a:off x="467544" y="1700808"/>
            <a:ext cx="8219256" cy="4425355"/>
          </a:xfrm>
        </p:spPr>
        <p:txBody>
          <a:bodyPr/>
          <a:lstStyle/>
          <a:p>
            <a:r>
              <a:rPr lang="nl-NL" dirty="0" smtClean="0"/>
              <a:t>Terug blik op bt4, samen werken expert stam groepen. </a:t>
            </a:r>
            <a:endParaRPr lang="nl-NL" dirty="0" smtClean="0"/>
          </a:p>
        </p:txBody>
      </p:sp>
    </p:spTree>
    <p:extLst>
      <p:ext uri="{BB962C8B-B14F-4D97-AF65-F5344CB8AC3E}">
        <p14:creationId xmlns:p14="http://schemas.microsoft.com/office/powerpoint/2010/main" val="4263907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Ideaal onderwijs! </a:t>
            </a:r>
            <a:r>
              <a:rPr lang="nl-NL" i="1" dirty="0" smtClean="0"/>
              <a:t>Wat mag?</a:t>
            </a:r>
            <a:endParaRPr lang="en-US" i="1" dirty="0"/>
          </a:p>
        </p:txBody>
      </p:sp>
      <p:sp>
        <p:nvSpPr>
          <p:cNvPr id="3" name="Tijdelijke aanduiding voor inhoud 2"/>
          <p:cNvSpPr>
            <a:spLocks noGrp="1"/>
          </p:cNvSpPr>
          <p:nvPr>
            <p:ph idx="1"/>
          </p:nvPr>
        </p:nvSpPr>
        <p:spPr/>
        <p:txBody>
          <a:bodyPr/>
          <a:lstStyle/>
          <a:p>
            <a:pPr marL="0" indent="0">
              <a:buNone/>
            </a:pPr>
            <a:r>
              <a:rPr lang="nl-NL" dirty="0" smtClean="0"/>
              <a:t>Noteer in kernwoorden…</a:t>
            </a:r>
          </a:p>
          <a:p>
            <a:pPr marL="0" indent="0">
              <a:buNone/>
            </a:pPr>
            <a:endParaRPr lang="nl-NL" dirty="0" smtClean="0"/>
          </a:p>
          <a:p>
            <a:r>
              <a:rPr lang="nl-NL" dirty="0" smtClean="0"/>
              <a:t>Individueel: wat is ideaal onderwijs voor jou?</a:t>
            </a:r>
          </a:p>
          <a:p>
            <a:r>
              <a:rPr lang="nl-NL" dirty="0" smtClean="0"/>
              <a:t>Groep: bespreek en kies 4 kernbegrippen</a:t>
            </a:r>
          </a:p>
          <a:p>
            <a:r>
              <a:rPr lang="nl-NL" dirty="0" smtClean="0"/>
              <a:t>Individueel: wat is ideaal tekenonderwijs?</a:t>
            </a:r>
          </a:p>
          <a:p>
            <a:r>
              <a:rPr lang="nl-NL" dirty="0" smtClean="0"/>
              <a:t>Groep: bespreek en noteer</a:t>
            </a:r>
            <a:endParaRPr lang="en-US" dirty="0"/>
          </a:p>
        </p:txBody>
      </p:sp>
    </p:spTree>
    <p:extLst>
      <p:ext uri="{BB962C8B-B14F-4D97-AF65-F5344CB8AC3E}">
        <p14:creationId xmlns:p14="http://schemas.microsoft.com/office/powerpoint/2010/main" val="307825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Tekenen VL4</a:t>
            </a:r>
            <a:endParaRPr lang="nl-NL" dirty="0"/>
          </a:p>
        </p:txBody>
      </p:sp>
      <p:pic>
        <p:nvPicPr>
          <p:cNvPr id="5" name="Afbeelding 4"/>
          <p:cNvPicPr/>
          <p:nvPr/>
        </p:nvPicPr>
        <p:blipFill rotWithShape="1">
          <a:blip r:embed="rId2" cstate="print">
            <a:clrChange>
              <a:clrFrom>
                <a:srgbClr val="CCCCCC"/>
              </a:clrFrom>
              <a:clrTo>
                <a:srgbClr val="CCCCCC">
                  <a:alpha val="0"/>
                </a:srgbClr>
              </a:clrTo>
            </a:clrChange>
            <a:extLst>
              <a:ext uri="{28A0092B-C50C-407E-A947-70E740481C1C}">
                <a14:useLocalDpi xmlns:a14="http://schemas.microsoft.com/office/drawing/2010/main" val="0"/>
              </a:ext>
            </a:extLst>
          </a:blip>
          <a:srcRect l="11214" r="13644"/>
          <a:stretch/>
        </p:blipFill>
        <p:spPr bwMode="auto">
          <a:xfrm>
            <a:off x="4572000" y="1925521"/>
            <a:ext cx="4274502" cy="4464496"/>
          </a:xfrm>
          <a:prstGeom prst="rect">
            <a:avLst/>
          </a:prstGeom>
          <a:noFill/>
          <a:ln>
            <a:noFill/>
          </a:ln>
        </p:spPr>
      </p:pic>
      <p:sp>
        <p:nvSpPr>
          <p:cNvPr id="6" name="Rechthoek 5"/>
          <p:cNvSpPr/>
          <p:nvPr/>
        </p:nvSpPr>
        <p:spPr>
          <a:xfrm>
            <a:off x="179512" y="2060848"/>
            <a:ext cx="4320480" cy="3970318"/>
          </a:xfrm>
          <a:prstGeom prst="rect">
            <a:avLst/>
          </a:prstGeom>
          <a:solidFill>
            <a:schemeClr val="accent6">
              <a:lumMod val="60000"/>
              <a:lumOff val="40000"/>
            </a:schemeClr>
          </a:solidFill>
        </p:spPr>
        <p:txBody>
          <a:bodyPr wrap="square">
            <a:spAutoFit/>
          </a:bodyPr>
          <a:lstStyle/>
          <a:p>
            <a:r>
              <a:rPr lang="nl-NL" b="1" dirty="0">
                <a:solidFill>
                  <a:schemeClr val="bg1"/>
                </a:solidFill>
              </a:rPr>
              <a:t>Kennisbasis beeldend onderwijs;</a:t>
            </a:r>
          </a:p>
          <a:p>
            <a:r>
              <a:rPr lang="nl-NL" b="1" dirty="0"/>
              <a:t> </a:t>
            </a:r>
          </a:p>
          <a:p>
            <a:pPr lvl="0"/>
            <a:r>
              <a:rPr lang="nl-NL" b="1" dirty="0"/>
              <a:t>Leert kinderen hun </a:t>
            </a:r>
            <a:r>
              <a:rPr lang="nl-NL" b="1" dirty="0">
                <a:solidFill>
                  <a:srgbClr val="FF0000"/>
                </a:solidFill>
              </a:rPr>
              <a:t>werkelijkheid zintuigelijk</a:t>
            </a:r>
            <a:r>
              <a:rPr lang="nl-NL" b="1" dirty="0"/>
              <a:t> te ervaren</a:t>
            </a:r>
          </a:p>
          <a:p>
            <a:pPr lvl="0"/>
            <a:r>
              <a:rPr lang="nl-NL" b="1" dirty="0"/>
              <a:t>Leert kinderen betekenisvolle ervaringen te </a:t>
            </a:r>
            <a:r>
              <a:rPr lang="nl-NL" b="1" dirty="0">
                <a:solidFill>
                  <a:srgbClr val="FF0000"/>
                </a:solidFill>
              </a:rPr>
              <a:t>visualiseren</a:t>
            </a:r>
          </a:p>
          <a:p>
            <a:pPr lvl="0"/>
            <a:r>
              <a:rPr lang="nl-NL" b="1" dirty="0"/>
              <a:t>Zet aan tot </a:t>
            </a:r>
            <a:r>
              <a:rPr lang="nl-NL" b="1" dirty="0">
                <a:solidFill>
                  <a:srgbClr val="FF0000"/>
                </a:solidFill>
              </a:rPr>
              <a:t>creatief handelen en denken</a:t>
            </a:r>
          </a:p>
          <a:p>
            <a:pPr lvl="0"/>
            <a:r>
              <a:rPr lang="nl-NL" b="1" dirty="0"/>
              <a:t>Leert kinderen hun betekenisvolle ervaringen te </a:t>
            </a:r>
            <a:r>
              <a:rPr lang="nl-NL" b="1" dirty="0">
                <a:solidFill>
                  <a:srgbClr val="FF0000"/>
                </a:solidFill>
              </a:rPr>
              <a:t>communiceren in beeldtaal </a:t>
            </a:r>
            <a:r>
              <a:rPr lang="nl-NL" b="1" dirty="0"/>
              <a:t>door in een </a:t>
            </a:r>
            <a:r>
              <a:rPr lang="nl-NL" b="1" dirty="0">
                <a:solidFill>
                  <a:srgbClr val="FF0000"/>
                </a:solidFill>
              </a:rPr>
              <a:t>vormgevingsproces</a:t>
            </a:r>
            <a:r>
              <a:rPr lang="nl-NL" b="1" dirty="0"/>
              <a:t> de </a:t>
            </a:r>
            <a:r>
              <a:rPr lang="nl-NL" b="1" dirty="0">
                <a:solidFill>
                  <a:srgbClr val="FF0000"/>
                </a:solidFill>
              </a:rPr>
              <a:t>beeldgrammatica </a:t>
            </a:r>
            <a:r>
              <a:rPr lang="nl-NL" b="1" dirty="0"/>
              <a:t>van deze beeldtaal te oefenen</a:t>
            </a:r>
          </a:p>
        </p:txBody>
      </p:sp>
    </p:spTree>
    <p:extLst>
      <p:ext uri="{BB962C8B-B14F-4D97-AF65-F5344CB8AC3E}">
        <p14:creationId xmlns:p14="http://schemas.microsoft.com/office/powerpoint/2010/main" val="2945144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2" y="8092"/>
            <a:ext cx="7053263"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435"/>
          <a:stretch/>
        </p:blipFill>
        <p:spPr bwMode="auto">
          <a:xfrm>
            <a:off x="4103440" y="6100548"/>
            <a:ext cx="5040000" cy="280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45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WAT ZIE JE HIER?</a:t>
            </a:r>
            <a:br>
              <a:rPr lang="nl-NL" dirty="0" smtClean="0"/>
            </a:br>
            <a:r>
              <a:rPr lang="nl-NL" dirty="0" smtClean="0"/>
              <a:t>Verkenningsfase</a:t>
            </a:r>
            <a:endParaRPr lang="nl-NL" dirty="0"/>
          </a:p>
        </p:txBody>
      </p:sp>
      <p:sp>
        <p:nvSpPr>
          <p:cNvPr id="3" name="Tijdelijke aanduiding voor inhoud 2"/>
          <p:cNvSpPr>
            <a:spLocks noGrp="1"/>
          </p:cNvSpPr>
          <p:nvPr>
            <p:ph idx="1"/>
          </p:nvPr>
        </p:nvSpPr>
        <p:spPr>
          <a:xfrm>
            <a:off x="467544" y="1600201"/>
            <a:ext cx="8219256" cy="2548880"/>
          </a:xfrm>
        </p:spPr>
        <p:txBody>
          <a:bodyPr/>
          <a:lstStyle/>
          <a:p>
            <a:r>
              <a:rPr lang="nl-NL" sz="2400" dirty="0" smtClean="0"/>
              <a:t>Verken voor jezelf hoe je dit schema kunt lezen?</a:t>
            </a:r>
          </a:p>
          <a:p>
            <a:r>
              <a:rPr lang="nl-NL" sz="2400" dirty="0" smtClean="0"/>
              <a:t>Zet per item enkele gedachten op een memoblaadje</a:t>
            </a:r>
          </a:p>
          <a:p>
            <a:r>
              <a:rPr lang="nl-NL" sz="2400" dirty="0" smtClean="0"/>
              <a:t>Plak ze op de wand bij de cirkel</a:t>
            </a:r>
          </a:p>
          <a:p>
            <a:endParaRPr lang="nl-NL" dirty="0" smtClean="0"/>
          </a:p>
          <a:p>
            <a:endParaRPr lang="nl-NL"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63" t="19787" r="20048" b="11444"/>
          <a:stretch/>
        </p:blipFill>
        <p:spPr bwMode="auto">
          <a:xfrm>
            <a:off x="5292080" y="3221182"/>
            <a:ext cx="3672408" cy="344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345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188640"/>
            <a:ext cx="5842992" cy="950586"/>
          </a:xfrm>
        </p:spPr>
        <p:txBody>
          <a:bodyPr/>
          <a:lstStyle/>
          <a:p>
            <a:r>
              <a:rPr lang="nl-NL" dirty="0" smtClean="0"/>
              <a:t>Opdracht</a:t>
            </a:r>
            <a:endParaRPr lang="en-US" dirty="0"/>
          </a:p>
        </p:txBody>
      </p:sp>
      <p:sp>
        <p:nvSpPr>
          <p:cNvPr id="5" name="Rechthoek 4"/>
          <p:cNvSpPr/>
          <p:nvPr/>
        </p:nvSpPr>
        <p:spPr>
          <a:xfrm>
            <a:off x="5630995" y="5031760"/>
            <a:ext cx="74120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7" name="Straight Connector 6"/>
          <p:cNvCxnSpPr/>
          <p:nvPr/>
        </p:nvCxnSpPr>
        <p:spPr>
          <a:xfrm flipH="1">
            <a:off x="4621140" y="2542258"/>
            <a:ext cx="1" cy="32926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23928" y="2956882"/>
            <a:ext cx="1656184" cy="400110"/>
          </a:xfrm>
          <a:prstGeom prst="rect">
            <a:avLst/>
          </a:prstGeom>
          <a:noFill/>
          <a:ln>
            <a:solidFill>
              <a:schemeClr val="accent1"/>
            </a:solidFill>
          </a:ln>
        </p:spPr>
        <p:txBody>
          <a:bodyPr wrap="square" rtlCol="0">
            <a:spAutoFit/>
          </a:bodyPr>
          <a:lstStyle/>
          <a:p>
            <a:r>
              <a:rPr lang="nl-NL" sz="2000" dirty="0" smtClean="0"/>
              <a:t>Stamgroep</a:t>
            </a:r>
            <a:endParaRPr lang="nl-NL" sz="2000" dirty="0"/>
          </a:p>
        </p:txBody>
      </p:sp>
      <p:sp>
        <p:nvSpPr>
          <p:cNvPr id="9" name="TextBox 8"/>
          <p:cNvSpPr txBox="1"/>
          <p:nvPr/>
        </p:nvSpPr>
        <p:spPr>
          <a:xfrm>
            <a:off x="755576" y="3663608"/>
            <a:ext cx="1685077" cy="1323439"/>
          </a:xfrm>
          <a:prstGeom prst="rect">
            <a:avLst/>
          </a:prstGeom>
          <a:noFill/>
          <a:ln>
            <a:solidFill>
              <a:schemeClr val="accent1"/>
            </a:solidFill>
          </a:ln>
        </p:spPr>
        <p:txBody>
          <a:bodyPr wrap="none" rtlCol="0">
            <a:spAutoFit/>
          </a:bodyPr>
          <a:lstStyle/>
          <a:p>
            <a:r>
              <a:rPr lang="nl-NL" sz="2000" b="1" dirty="0" smtClean="0"/>
              <a:t>   Expert:</a:t>
            </a:r>
          </a:p>
          <a:p>
            <a:endParaRPr lang="nl-NL" sz="2000" dirty="0" smtClean="0"/>
          </a:p>
          <a:p>
            <a:r>
              <a:rPr lang="nl-NL" sz="2000" dirty="0" smtClean="0"/>
              <a:t>Regisseur </a:t>
            </a:r>
          </a:p>
          <a:p>
            <a:r>
              <a:rPr lang="nl-NL" sz="2000" i="1" dirty="0" smtClean="0"/>
              <a:t>Visualiseren</a:t>
            </a:r>
            <a:endParaRPr lang="nl-NL" sz="2000" i="1" dirty="0"/>
          </a:p>
        </p:txBody>
      </p:sp>
      <p:sp>
        <p:nvSpPr>
          <p:cNvPr id="12" name="TextBox 11"/>
          <p:cNvSpPr txBox="1"/>
          <p:nvPr/>
        </p:nvSpPr>
        <p:spPr>
          <a:xfrm>
            <a:off x="2843808" y="3663607"/>
            <a:ext cx="1535998" cy="1323439"/>
          </a:xfrm>
          <a:prstGeom prst="rect">
            <a:avLst/>
          </a:prstGeom>
          <a:noFill/>
          <a:ln>
            <a:solidFill>
              <a:schemeClr val="accent1"/>
            </a:solidFill>
          </a:ln>
        </p:spPr>
        <p:txBody>
          <a:bodyPr wrap="none" rtlCol="0">
            <a:spAutoFit/>
          </a:bodyPr>
          <a:lstStyle/>
          <a:p>
            <a:r>
              <a:rPr lang="nl-NL" sz="2000" b="1" dirty="0" smtClean="0"/>
              <a:t>   Expert:</a:t>
            </a:r>
          </a:p>
          <a:p>
            <a:endParaRPr lang="nl-NL" sz="2000" dirty="0" smtClean="0"/>
          </a:p>
          <a:p>
            <a:endParaRPr lang="nl-NL" sz="2000" i="1" dirty="0" smtClean="0"/>
          </a:p>
          <a:p>
            <a:r>
              <a:rPr lang="nl-NL" sz="2000" i="1" dirty="0" smtClean="0"/>
              <a:t>Creativiteit</a:t>
            </a:r>
            <a:endParaRPr lang="nl-NL" sz="2000" i="1" dirty="0"/>
          </a:p>
        </p:txBody>
      </p:sp>
      <p:sp>
        <p:nvSpPr>
          <p:cNvPr id="13" name="TextBox 12"/>
          <p:cNvSpPr txBox="1"/>
          <p:nvPr/>
        </p:nvSpPr>
        <p:spPr>
          <a:xfrm>
            <a:off x="4575455" y="3663608"/>
            <a:ext cx="2393604" cy="1323439"/>
          </a:xfrm>
          <a:prstGeom prst="rect">
            <a:avLst/>
          </a:prstGeom>
          <a:noFill/>
          <a:ln>
            <a:solidFill>
              <a:schemeClr val="accent1"/>
            </a:solidFill>
          </a:ln>
        </p:spPr>
        <p:txBody>
          <a:bodyPr wrap="none" rtlCol="0">
            <a:spAutoFit/>
          </a:bodyPr>
          <a:lstStyle/>
          <a:p>
            <a:r>
              <a:rPr lang="nl-NL" sz="2000" b="1" dirty="0" smtClean="0"/>
              <a:t>      Expert:</a:t>
            </a:r>
          </a:p>
          <a:p>
            <a:endParaRPr lang="nl-NL" sz="2000" dirty="0" smtClean="0"/>
          </a:p>
          <a:p>
            <a:r>
              <a:rPr lang="nl-NL" sz="2000" dirty="0" smtClean="0"/>
              <a:t> </a:t>
            </a:r>
          </a:p>
          <a:p>
            <a:r>
              <a:rPr lang="nl-NL" sz="2000" i="1" dirty="0" err="1" smtClean="0"/>
              <a:t>Beeldbeschouwen</a:t>
            </a:r>
            <a:endParaRPr lang="nl-NL" sz="2000" i="1" dirty="0"/>
          </a:p>
        </p:txBody>
      </p:sp>
      <p:sp>
        <p:nvSpPr>
          <p:cNvPr id="14" name="TextBox 13"/>
          <p:cNvSpPr txBox="1"/>
          <p:nvPr/>
        </p:nvSpPr>
        <p:spPr>
          <a:xfrm>
            <a:off x="6948264" y="3663608"/>
            <a:ext cx="1762021" cy="1323439"/>
          </a:xfrm>
          <a:prstGeom prst="rect">
            <a:avLst/>
          </a:prstGeom>
          <a:noFill/>
          <a:ln>
            <a:solidFill>
              <a:schemeClr val="accent1"/>
            </a:solidFill>
          </a:ln>
        </p:spPr>
        <p:txBody>
          <a:bodyPr wrap="none" rtlCol="0">
            <a:spAutoFit/>
          </a:bodyPr>
          <a:lstStyle/>
          <a:p>
            <a:r>
              <a:rPr lang="nl-NL" sz="2000" b="1" dirty="0" smtClean="0"/>
              <a:t>   Expert:</a:t>
            </a:r>
          </a:p>
          <a:p>
            <a:endParaRPr lang="nl-NL" sz="2000" dirty="0" smtClean="0"/>
          </a:p>
          <a:p>
            <a:r>
              <a:rPr lang="nl-NL" sz="2000" i="1" dirty="0" smtClean="0"/>
              <a:t>21</a:t>
            </a:r>
            <a:r>
              <a:rPr lang="nl-NL" sz="2000" i="1" baseline="30000" dirty="0" smtClean="0"/>
              <a:t>ste</a:t>
            </a:r>
            <a:r>
              <a:rPr lang="nl-NL" sz="2000" i="1" dirty="0" smtClean="0"/>
              <a:t> </a:t>
            </a:r>
            <a:r>
              <a:rPr lang="nl-NL" sz="2000" i="1" dirty="0" err="1" smtClean="0"/>
              <a:t>century</a:t>
            </a:r>
            <a:endParaRPr lang="nl-NL" sz="2000" i="1" dirty="0" smtClean="0"/>
          </a:p>
          <a:p>
            <a:r>
              <a:rPr lang="nl-NL" sz="2000" i="1" dirty="0" smtClean="0"/>
              <a:t>skills</a:t>
            </a:r>
            <a:endParaRPr lang="nl-NL" sz="2000" i="1" dirty="0"/>
          </a:p>
        </p:txBody>
      </p:sp>
      <p:cxnSp>
        <p:nvCxnSpPr>
          <p:cNvPr id="11" name="Straight Connector 10"/>
          <p:cNvCxnSpPr/>
          <p:nvPr/>
        </p:nvCxnSpPr>
        <p:spPr>
          <a:xfrm flipH="1">
            <a:off x="1907704" y="3411288"/>
            <a:ext cx="2160240" cy="252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923928" y="3411288"/>
            <a:ext cx="398042" cy="252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32040" y="3411288"/>
            <a:ext cx="288032" cy="252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64088" y="3411288"/>
            <a:ext cx="1872208" cy="25232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78039" y="1772816"/>
            <a:ext cx="2528256" cy="707886"/>
          </a:xfrm>
          <a:prstGeom prst="rect">
            <a:avLst/>
          </a:prstGeom>
          <a:noFill/>
          <a:ln>
            <a:solidFill>
              <a:schemeClr val="accent1"/>
            </a:solidFill>
          </a:ln>
        </p:spPr>
        <p:txBody>
          <a:bodyPr wrap="none" rtlCol="0">
            <a:spAutoFit/>
          </a:bodyPr>
          <a:lstStyle/>
          <a:p>
            <a:r>
              <a:rPr lang="nl-NL" sz="2000" dirty="0" smtClean="0"/>
              <a:t>Ideale tekenles 2.0</a:t>
            </a:r>
          </a:p>
          <a:p>
            <a:r>
              <a:rPr lang="nl-NL" sz="2000" dirty="0"/>
              <a:t> </a:t>
            </a:r>
            <a:r>
              <a:rPr lang="nl-NL" sz="2000" dirty="0" smtClean="0"/>
              <a:t>       Verslag </a:t>
            </a:r>
            <a:endParaRPr lang="nl-NL" sz="2000" dirty="0"/>
          </a:p>
        </p:txBody>
      </p:sp>
      <p:sp>
        <p:nvSpPr>
          <p:cNvPr id="23" name="TextBox 22"/>
          <p:cNvSpPr txBox="1"/>
          <p:nvPr/>
        </p:nvSpPr>
        <p:spPr>
          <a:xfrm>
            <a:off x="583817" y="5589240"/>
            <a:ext cx="8316700" cy="923330"/>
          </a:xfrm>
          <a:prstGeom prst="rect">
            <a:avLst/>
          </a:prstGeom>
          <a:noFill/>
        </p:spPr>
        <p:txBody>
          <a:bodyPr wrap="none" rtlCol="0">
            <a:spAutoFit/>
          </a:bodyPr>
          <a:lstStyle/>
          <a:p>
            <a:r>
              <a:rPr lang="nl-NL" dirty="0" smtClean="0"/>
              <a:t>Onderzoek </a:t>
            </a:r>
            <a:r>
              <a:rPr lang="nl-NL" dirty="0" err="1" smtClean="0"/>
              <a:t>d.m.v</a:t>
            </a:r>
            <a:r>
              <a:rPr lang="nl-NL" dirty="0" smtClean="0"/>
              <a:t> artikelen, boeken, sites en onderzoekjes op stage.</a:t>
            </a:r>
          </a:p>
          <a:p>
            <a:r>
              <a:rPr lang="nl-NL" dirty="0" smtClean="0"/>
              <a:t>Het gehele proces zowel op de pabo als thuis als op stage, wat relevant </a:t>
            </a:r>
          </a:p>
          <a:p>
            <a:r>
              <a:rPr lang="nl-NL" dirty="0"/>
              <a:t>i</a:t>
            </a:r>
            <a:r>
              <a:rPr lang="nl-NL" dirty="0" smtClean="0"/>
              <a:t>s, vastleggen. </a:t>
            </a:r>
            <a:r>
              <a:rPr lang="nl-NL" b="1" dirty="0" smtClean="0"/>
              <a:t>Foto / video reportage is groot onderdeel van het verslag.</a:t>
            </a:r>
            <a:endParaRPr lang="nl-NL" dirty="0"/>
          </a:p>
        </p:txBody>
      </p:sp>
      <p:cxnSp>
        <p:nvCxnSpPr>
          <p:cNvPr id="25" name="Straight Connector 24"/>
          <p:cNvCxnSpPr>
            <a:stCxn id="9" idx="2"/>
          </p:cNvCxnSpPr>
          <p:nvPr/>
        </p:nvCxnSpPr>
        <p:spPr>
          <a:xfrm flipH="1">
            <a:off x="1598114" y="4987047"/>
            <a:ext cx="1" cy="458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568724" y="4987047"/>
            <a:ext cx="1" cy="458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580112" y="4987047"/>
            <a:ext cx="1" cy="458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819227" y="4941168"/>
            <a:ext cx="1" cy="4581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45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Plan van </a:t>
            </a:r>
            <a:r>
              <a:rPr lang="en-US" dirty="0" err="1" smtClean="0"/>
              <a:t>aanpak</a:t>
            </a:r>
            <a:endParaRPr lang="en-US" dirty="0"/>
          </a:p>
        </p:txBody>
      </p:sp>
      <p:sp>
        <p:nvSpPr>
          <p:cNvPr id="3" name="Tijdelijke aanduiding voor inhoud 2"/>
          <p:cNvSpPr>
            <a:spLocks noGrp="1"/>
          </p:cNvSpPr>
          <p:nvPr>
            <p:ph idx="1"/>
          </p:nvPr>
        </p:nvSpPr>
        <p:spPr/>
        <p:txBody>
          <a:bodyPr/>
          <a:lstStyle/>
          <a:p>
            <a:pPr marL="457200" lvl="1" indent="0">
              <a:buNone/>
            </a:pPr>
            <a:endParaRPr lang="nl-NL" sz="2000" dirty="0" smtClean="0"/>
          </a:p>
          <a:p>
            <a:pPr marL="457200" lvl="1" indent="0">
              <a:buNone/>
            </a:pPr>
            <a:endParaRPr lang="nl-NL" sz="2000" dirty="0" smtClean="0"/>
          </a:p>
          <a:p>
            <a:pPr marL="457200" lvl="1" indent="0">
              <a:buNone/>
            </a:pPr>
            <a:endParaRPr lang="nl-NL" sz="1600" dirty="0"/>
          </a:p>
          <a:p>
            <a:pPr marL="457200" lvl="1" indent="0">
              <a:buNone/>
            </a:pPr>
            <a:r>
              <a:rPr lang="nl-NL" dirty="0"/>
              <a:t>	</a:t>
            </a:r>
            <a:r>
              <a:rPr lang="nl-NL" sz="2000" dirty="0"/>
              <a:t>-wie vormen </a:t>
            </a:r>
            <a:r>
              <a:rPr lang="nl-NL" sz="2000" u="sng" dirty="0" smtClean="0"/>
              <a:t>stamgroep</a:t>
            </a:r>
            <a:r>
              <a:rPr lang="nl-NL" sz="2000" dirty="0" smtClean="0"/>
              <a:t>? </a:t>
            </a:r>
            <a:r>
              <a:rPr lang="nl-NL" sz="1600" i="1" dirty="0" smtClean="0"/>
              <a:t>(+welke </a:t>
            </a:r>
            <a:r>
              <a:rPr lang="nl-NL" sz="1600" i="1" u="sng" dirty="0" smtClean="0"/>
              <a:t>bouwen</a:t>
            </a:r>
            <a:r>
              <a:rPr lang="nl-NL" sz="1600" i="1" dirty="0" smtClean="0"/>
              <a:t> zijn er in de groep?)</a:t>
            </a:r>
            <a:endParaRPr lang="nl-NL" sz="1600" i="1" dirty="0"/>
          </a:p>
          <a:p>
            <a:pPr marL="457200" lvl="1" indent="0">
              <a:buNone/>
            </a:pPr>
            <a:r>
              <a:rPr lang="nl-NL" sz="2000" dirty="0"/>
              <a:t>	</a:t>
            </a:r>
            <a:r>
              <a:rPr lang="nl-NL" sz="2000" dirty="0" smtClean="0"/>
              <a:t>-wie heeft welke </a:t>
            </a:r>
            <a:r>
              <a:rPr lang="nl-NL" sz="2000" u="sng" dirty="0" smtClean="0"/>
              <a:t>expertrol</a:t>
            </a:r>
            <a:r>
              <a:rPr lang="nl-NL" sz="2000" dirty="0" smtClean="0"/>
              <a:t>?</a:t>
            </a:r>
          </a:p>
          <a:p>
            <a:pPr marL="457200" lvl="1" indent="0">
              <a:buNone/>
            </a:pPr>
            <a:r>
              <a:rPr lang="nl-NL" sz="2000" dirty="0"/>
              <a:t>	</a:t>
            </a:r>
            <a:r>
              <a:rPr lang="nl-NL" sz="2000" dirty="0" smtClean="0"/>
              <a:t>-wanneer </a:t>
            </a:r>
            <a:r>
              <a:rPr lang="nl-NL" sz="2000" u="sng" dirty="0" smtClean="0"/>
              <a:t>theorie bestuderen</a:t>
            </a:r>
            <a:r>
              <a:rPr lang="nl-NL" sz="2000" dirty="0" smtClean="0"/>
              <a:t> en </a:t>
            </a:r>
            <a:r>
              <a:rPr lang="nl-NL" sz="2000" u="sng" dirty="0" smtClean="0"/>
              <a:t>verslaglegging</a:t>
            </a:r>
            <a:r>
              <a:rPr lang="nl-NL" sz="2000" dirty="0" smtClean="0"/>
              <a:t> hiervan?</a:t>
            </a:r>
          </a:p>
          <a:p>
            <a:pPr marL="457200" lvl="1" indent="0">
              <a:buNone/>
            </a:pPr>
            <a:r>
              <a:rPr lang="nl-NL" sz="2000" dirty="0"/>
              <a:t>	</a:t>
            </a:r>
            <a:r>
              <a:rPr lang="nl-NL" sz="2000" dirty="0" smtClean="0"/>
              <a:t>-wanneer </a:t>
            </a:r>
            <a:r>
              <a:rPr lang="nl-NL" sz="2000" u="sng" dirty="0" smtClean="0"/>
              <a:t>onderzoekjes opzetten </a:t>
            </a:r>
            <a:r>
              <a:rPr lang="nl-NL" sz="2000" dirty="0" smtClean="0"/>
              <a:t>en </a:t>
            </a:r>
            <a:r>
              <a:rPr lang="nl-NL" sz="2000" u="sng" dirty="0" smtClean="0"/>
              <a:t>uitvoeren</a:t>
            </a:r>
            <a:r>
              <a:rPr lang="nl-NL" sz="2000" dirty="0" smtClean="0"/>
              <a:t>?</a:t>
            </a:r>
          </a:p>
          <a:p>
            <a:pPr marL="457200" lvl="1" indent="0">
              <a:buNone/>
            </a:pPr>
            <a:r>
              <a:rPr lang="nl-NL" sz="2000" dirty="0"/>
              <a:t>	</a:t>
            </a:r>
            <a:r>
              <a:rPr lang="nl-NL" sz="2000" dirty="0" smtClean="0"/>
              <a:t>-wanneer </a:t>
            </a:r>
            <a:r>
              <a:rPr lang="nl-NL" sz="2000" u="sng" dirty="0" smtClean="0"/>
              <a:t>ontwerpen</a:t>
            </a:r>
            <a:r>
              <a:rPr lang="nl-NL" sz="2000" dirty="0" smtClean="0"/>
              <a:t> en </a:t>
            </a:r>
            <a:r>
              <a:rPr lang="nl-NL" sz="2000" u="sng" dirty="0" smtClean="0"/>
              <a:t>uitvoeren</a:t>
            </a:r>
            <a:r>
              <a:rPr lang="nl-NL" sz="2000" dirty="0" smtClean="0"/>
              <a:t> van </a:t>
            </a:r>
            <a:r>
              <a:rPr lang="nl-NL" sz="2000" u="sng" dirty="0" smtClean="0"/>
              <a:t>lessen</a:t>
            </a:r>
            <a:r>
              <a:rPr lang="nl-NL" sz="2000" dirty="0" smtClean="0"/>
              <a:t>?</a:t>
            </a:r>
          </a:p>
          <a:p>
            <a:pPr marL="457200" lvl="1" indent="0">
              <a:buNone/>
            </a:pPr>
            <a:r>
              <a:rPr lang="nl-NL" sz="2000" dirty="0"/>
              <a:t>	</a:t>
            </a:r>
            <a:r>
              <a:rPr lang="nl-NL" sz="2000" dirty="0" smtClean="0"/>
              <a:t>-wanneer </a:t>
            </a:r>
            <a:r>
              <a:rPr lang="nl-NL" sz="2000" u="sng" dirty="0" smtClean="0"/>
              <a:t>schrijven verslag</a:t>
            </a:r>
            <a:r>
              <a:rPr lang="nl-NL" sz="2000" dirty="0" smtClean="0"/>
              <a:t>?</a:t>
            </a:r>
          </a:p>
          <a:p>
            <a:pPr marL="457200" lvl="1" indent="0">
              <a:buNone/>
            </a:pPr>
            <a:r>
              <a:rPr lang="nl-NL" sz="2000" dirty="0"/>
              <a:t>	</a:t>
            </a:r>
            <a:r>
              <a:rPr lang="nl-NL" sz="2000" dirty="0" smtClean="0"/>
              <a:t>-wanneer </a:t>
            </a:r>
            <a:r>
              <a:rPr lang="nl-NL" sz="2000" u="sng" dirty="0" smtClean="0"/>
              <a:t>inleveren eindopdracht</a:t>
            </a:r>
            <a:r>
              <a:rPr lang="nl-NL" sz="2000" dirty="0" smtClean="0"/>
              <a:t>?</a:t>
            </a:r>
          </a:p>
          <a:p>
            <a:pPr marL="457200" lvl="1" indent="0">
              <a:buNone/>
            </a:pPr>
            <a:endParaRPr lang="nl-NL" sz="2000" dirty="0"/>
          </a:p>
          <a:p>
            <a:endParaRPr lang="en-US" dirty="0"/>
          </a:p>
        </p:txBody>
      </p:sp>
      <p:sp>
        <p:nvSpPr>
          <p:cNvPr id="4" name="Tekstvak 3"/>
          <p:cNvSpPr txBox="1"/>
          <p:nvPr/>
        </p:nvSpPr>
        <p:spPr>
          <a:xfrm>
            <a:off x="899592" y="6021288"/>
            <a:ext cx="7632848" cy="369332"/>
          </a:xfrm>
          <a:prstGeom prst="rect">
            <a:avLst/>
          </a:prstGeom>
          <a:solidFill>
            <a:srgbClr val="FF0000"/>
          </a:solidFill>
        </p:spPr>
        <p:txBody>
          <a:bodyPr wrap="square" rtlCol="0">
            <a:spAutoFit/>
          </a:bodyPr>
          <a:lstStyle/>
          <a:p>
            <a:pPr algn="ctr"/>
            <a:r>
              <a:rPr lang="nl-NL" b="1" dirty="0" smtClean="0">
                <a:solidFill>
                  <a:schemeClr val="bg1"/>
                </a:solidFill>
              </a:rPr>
              <a:t>Vraag GO/NO-GO aan docent</a:t>
            </a:r>
            <a:endParaRPr lang="en-US" b="1" dirty="0">
              <a:solidFill>
                <a:schemeClr val="bg1"/>
              </a:solidFill>
            </a:endParaRPr>
          </a:p>
        </p:txBody>
      </p:sp>
      <p:sp>
        <p:nvSpPr>
          <p:cNvPr id="5" name="Tekstvak 4"/>
          <p:cNvSpPr txBox="1"/>
          <p:nvPr/>
        </p:nvSpPr>
        <p:spPr>
          <a:xfrm>
            <a:off x="179512" y="3447584"/>
            <a:ext cx="1224136" cy="369332"/>
          </a:xfrm>
          <a:prstGeom prst="rect">
            <a:avLst/>
          </a:prstGeom>
          <a:solidFill>
            <a:srgbClr val="FFC000"/>
          </a:solidFill>
        </p:spPr>
        <p:txBody>
          <a:bodyPr wrap="square" rtlCol="0">
            <a:spAutoFit/>
          </a:bodyPr>
          <a:lstStyle/>
          <a:p>
            <a:r>
              <a:rPr lang="nl-NL" dirty="0" smtClean="0"/>
              <a:t>Les 3</a:t>
            </a:r>
            <a:endParaRPr lang="en-US" dirty="0"/>
          </a:p>
        </p:txBody>
      </p:sp>
      <p:sp>
        <p:nvSpPr>
          <p:cNvPr id="6" name="Tekstvak 5"/>
          <p:cNvSpPr txBox="1"/>
          <p:nvPr/>
        </p:nvSpPr>
        <p:spPr>
          <a:xfrm>
            <a:off x="178847" y="3792354"/>
            <a:ext cx="1224136" cy="369332"/>
          </a:xfrm>
          <a:prstGeom prst="rect">
            <a:avLst/>
          </a:prstGeom>
          <a:solidFill>
            <a:srgbClr val="FFC000"/>
          </a:solidFill>
        </p:spPr>
        <p:txBody>
          <a:bodyPr wrap="square" rtlCol="0">
            <a:spAutoFit/>
          </a:bodyPr>
          <a:lstStyle/>
          <a:p>
            <a:r>
              <a:rPr lang="nl-NL" dirty="0" smtClean="0"/>
              <a:t>Les 4</a:t>
            </a:r>
            <a:endParaRPr lang="en-US" dirty="0"/>
          </a:p>
        </p:txBody>
      </p:sp>
      <p:sp>
        <p:nvSpPr>
          <p:cNvPr id="7" name="Tekstvak 6"/>
          <p:cNvSpPr txBox="1"/>
          <p:nvPr/>
        </p:nvSpPr>
        <p:spPr>
          <a:xfrm>
            <a:off x="178847" y="4161686"/>
            <a:ext cx="1224136" cy="369332"/>
          </a:xfrm>
          <a:prstGeom prst="rect">
            <a:avLst/>
          </a:prstGeom>
          <a:solidFill>
            <a:srgbClr val="FFC000"/>
          </a:solidFill>
        </p:spPr>
        <p:txBody>
          <a:bodyPr wrap="square" rtlCol="0">
            <a:spAutoFit/>
          </a:bodyPr>
          <a:lstStyle/>
          <a:p>
            <a:r>
              <a:rPr lang="nl-NL" dirty="0" smtClean="0"/>
              <a:t>Les 5</a:t>
            </a:r>
            <a:endParaRPr lang="en-US" dirty="0"/>
          </a:p>
        </p:txBody>
      </p:sp>
      <p:sp>
        <p:nvSpPr>
          <p:cNvPr id="8" name="Tekstvak 7"/>
          <p:cNvSpPr txBox="1"/>
          <p:nvPr/>
        </p:nvSpPr>
        <p:spPr>
          <a:xfrm>
            <a:off x="178847" y="4531018"/>
            <a:ext cx="1224136" cy="369332"/>
          </a:xfrm>
          <a:prstGeom prst="rect">
            <a:avLst/>
          </a:prstGeom>
          <a:solidFill>
            <a:srgbClr val="FFC000"/>
          </a:solidFill>
        </p:spPr>
        <p:txBody>
          <a:bodyPr wrap="square" rtlCol="0">
            <a:spAutoFit/>
          </a:bodyPr>
          <a:lstStyle/>
          <a:p>
            <a:r>
              <a:rPr lang="nl-NL" dirty="0" smtClean="0"/>
              <a:t>Les 6</a:t>
            </a:r>
            <a:endParaRPr lang="en-US" dirty="0"/>
          </a:p>
        </p:txBody>
      </p:sp>
      <p:sp>
        <p:nvSpPr>
          <p:cNvPr id="9" name="Tekstvak 8"/>
          <p:cNvSpPr txBox="1"/>
          <p:nvPr/>
        </p:nvSpPr>
        <p:spPr>
          <a:xfrm>
            <a:off x="179512" y="4900350"/>
            <a:ext cx="1224136" cy="369332"/>
          </a:xfrm>
          <a:prstGeom prst="rect">
            <a:avLst/>
          </a:prstGeom>
          <a:solidFill>
            <a:srgbClr val="FFC000"/>
          </a:solidFill>
        </p:spPr>
        <p:txBody>
          <a:bodyPr wrap="square" rtlCol="0">
            <a:spAutoFit/>
          </a:bodyPr>
          <a:lstStyle/>
          <a:p>
            <a:r>
              <a:rPr lang="nl-NL" dirty="0" smtClean="0"/>
              <a:t>Les 7</a:t>
            </a:r>
            <a:endParaRPr lang="en-US" dirty="0"/>
          </a:p>
        </p:txBody>
      </p:sp>
      <p:sp>
        <p:nvSpPr>
          <p:cNvPr id="10" name="Tekstvak 9"/>
          <p:cNvSpPr txBox="1"/>
          <p:nvPr/>
        </p:nvSpPr>
        <p:spPr>
          <a:xfrm>
            <a:off x="179512" y="2708920"/>
            <a:ext cx="1224136" cy="369332"/>
          </a:xfrm>
          <a:prstGeom prst="rect">
            <a:avLst/>
          </a:prstGeom>
          <a:solidFill>
            <a:srgbClr val="FFC000"/>
          </a:solidFill>
        </p:spPr>
        <p:txBody>
          <a:bodyPr wrap="square" rtlCol="0">
            <a:spAutoFit/>
          </a:bodyPr>
          <a:lstStyle/>
          <a:p>
            <a:r>
              <a:rPr lang="nl-NL" dirty="0" smtClean="0"/>
              <a:t>Les 1</a:t>
            </a:r>
            <a:endParaRPr lang="en-US" dirty="0"/>
          </a:p>
        </p:txBody>
      </p:sp>
      <p:sp>
        <p:nvSpPr>
          <p:cNvPr id="11" name="Tekstvak 10"/>
          <p:cNvSpPr txBox="1"/>
          <p:nvPr/>
        </p:nvSpPr>
        <p:spPr>
          <a:xfrm>
            <a:off x="178847" y="3078252"/>
            <a:ext cx="1224136" cy="369332"/>
          </a:xfrm>
          <a:prstGeom prst="rect">
            <a:avLst/>
          </a:prstGeom>
          <a:solidFill>
            <a:srgbClr val="FFC000"/>
          </a:solidFill>
        </p:spPr>
        <p:txBody>
          <a:bodyPr wrap="square" rtlCol="0">
            <a:spAutoFit/>
          </a:bodyPr>
          <a:lstStyle/>
          <a:p>
            <a:r>
              <a:rPr lang="nl-NL" dirty="0" smtClean="0"/>
              <a:t>Les 2</a:t>
            </a:r>
            <a:endParaRPr lang="en-US" dirty="0"/>
          </a:p>
        </p:txBody>
      </p:sp>
      <p:sp>
        <p:nvSpPr>
          <p:cNvPr id="12" name="TextBox 11"/>
          <p:cNvSpPr txBox="1"/>
          <p:nvPr/>
        </p:nvSpPr>
        <p:spPr>
          <a:xfrm>
            <a:off x="6012160" y="6488668"/>
            <a:ext cx="3131840" cy="307777"/>
          </a:xfrm>
          <a:prstGeom prst="rect">
            <a:avLst/>
          </a:prstGeom>
          <a:noFill/>
        </p:spPr>
        <p:txBody>
          <a:bodyPr wrap="square" rtlCol="0">
            <a:spAutoFit/>
          </a:bodyPr>
          <a:lstStyle/>
          <a:p>
            <a:pPr algn="r"/>
            <a:r>
              <a:rPr lang="nl-NL" sz="1400" i="1" dirty="0" smtClean="0"/>
              <a:t>Hierna in expertgroepen</a:t>
            </a:r>
            <a:endParaRPr lang="en-US" sz="1400" i="1" dirty="0"/>
          </a:p>
        </p:txBody>
      </p:sp>
    </p:spTree>
    <p:extLst>
      <p:ext uri="{BB962C8B-B14F-4D97-AF65-F5344CB8AC3E}">
        <p14:creationId xmlns:p14="http://schemas.microsoft.com/office/powerpoint/2010/main" val="334490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Saxion_Powerpoint_NL_voltijd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Sans Unicode">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Saxion_Powerpoint_NL_voltijd1</Template>
  <TotalTime>0</TotalTime>
  <Words>490</Words>
  <Application>Microsoft Office PowerPoint</Application>
  <PresentationFormat>On-screen Show (4:3)</PresentationFormat>
  <Paragraphs>102</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Saxion_Powerpoint_NL_voltijd1</vt:lpstr>
      <vt:lpstr>Aangepast ontwerp</vt:lpstr>
      <vt:lpstr>PowerPoint Presentation</vt:lpstr>
      <vt:lpstr>Inhoud bijeenkomst 1</vt:lpstr>
      <vt:lpstr>PowerPoint Presentation</vt:lpstr>
      <vt:lpstr>Ideaal onderwijs! Wat mag?</vt:lpstr>
      <vt:lpstr>Tekenen VL4</vt:lpstr>
      <vt:lpstr>PowerPoint Presentation</vt:lpstr>
      <vt:lpstr>WAT ZIE JE HIER? Verkenningsfase</vt:lpstr>
      <vt:lpstr>Opdracht</vt:lpstr>
      <vt:lpstr>Plan van aanpak</vt:lpstr>
      <vt:lpstr>Creativiteit </vt:lpstr>
      <vt:lpstr>PowerPoint Presentation</vt:lpstr>
      <vt:lpstr>visualiseren</vt:lpstr>
      <vt:lpstr>PowerPoint Presentation</vt:lpstr>
      <vt:lpstr>Beschouwen</vt:lpstr>
      <vt:lpstr>PowerPoint Presentation</vt:lpstr>
      <vt:lpstr>PowerPoint Presentation</vt:lpstr>
      <vt:lpstr>21ste century skills</vt:lpstr>
      <vt:lpstr>PowerPoint Presentation</vt:lpstr>
      <vt:lpstr>Vooruitblik</vt:lpstr>
    </vt:vector>
  </TitlesOfParts>
  <Company>Saxion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Loes van Velzen</dc:creator>
  <cp:lastModifiedBy>Loes van Velzen</cp:lastModifiedBy>
  <cp:revision>7</cp:revision>
  <dcterms:created xsi:type="dcterms:W3CDTF">2015-03-12T07:40:24Z</dcterms:created>
  <dcterms:modified xsi:type="dcterms:W3CDTF">2015-03-12T09:21:11Z</dcterms:modified>
</cp:coreProperties>
</file>